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58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26670" y="4972050"/>
            <a:ext cx="12138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Semilight" panose="020B0402040204020203" charset="0"/>
                <a:cs typeface="Segoe UI Semilight" panose="020B0402040204020203" charset="0"/>
                <a:sym typeface="+mn-ea"/>
              </a:rPr>
              <a:t>«О СОСТОЯНИИ ГРАЖДАНСКОГО ОБЩЕСТВА</a:t>
            </a:r>
          </a:p>
          <a:p>
            <a:pPr algn="ctr"/>
            <a:r>
              <a:rPr lang="ru-RU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Semilight" panose="020B0402040204020203" charset="0"/>
                <a:cs typeface="Segoe UI Semilight" panose="020B0402040204020203" charset="0"/>
                <a:sym typeface="+mn-ea"/>
              </a:rPr>
              <a:t>В ГОРОДЕ ВЛАДИМИР»</a:t>
            </a:r>
          </a:p>
        </p:txBody>
      </p:sp>
      <p:pic>
        <p:nvPicPr>
          <p:cNvPr id="7" name="Изображени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6460" y="2029460"/>
            <a:ext cx="2799080" cy="2799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04185" y="956945"/>
            <a:ext cx="6250686" cy="10895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400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  <a:p>
            <a:pPr algn="ctr">
              <a:lnSpc>
                <a:spcPct val="90000"/>
              </a:lnSpc>
            </a:pPr>
            <a:r>
              <a:rPr lang="ru-RU" altLang="en-US" sz="2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Ежегодный </a:t>
            </a:r>
            <a:r>
              <a:rPr lang="ru-RU" altLang="en-US" sz="2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доклад</a:t>
            </a:r>
          </a:p>
          <a:p>
            <a:pPr algn="ctr">
              <a:lnSpc>
                <a:spcPct val="90000"/>
              </a:lnSpc>
            </a:pPr>
            <a:r>
              <a:rPr lang="ru-RU" altLang="en-US" sz="2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(2019</a:t>
            </a:r>
            <a:r>
              <a:rPr lang="ru-RU" altLang="en-US" sz="2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20 августа </a:t>
            </a:r>
            <a:r>
              <a:rPr lang="ru-RU" altLang="en-US" sz="1800" i="1" dirty="0"/>
              <a:t>- пленарное </a:t>
            </a:r>
            <a:r>
              <a:rPr lang="ru-RU" altLang="en-US" sz="1800" i="1" dirty="0" smtClean="0"/>
              <a:t>заседание ОП по планам работы на 2-е полугодие</a:t>
            </a:r>
            <a:endParaRPr lang="ru-RU" altLang="en-US" sz="1800" i="1" dirty="0"/>
          </a:p>
          <a:p>
            <a:pPr marL="0" indent="0" algn="l">
              <a:buNone/>
            </a:pPr>
            <a:r>
              <a:rPr lang="ru-RU" altLang="en-US" sz="1800" b="1" i="1" dirty="0"/>
              <a:t>                                             </a:t>
            </a:r>
            <a:r>
              <a:rPr lang="ru-RU" altLang="en-US" sz="1800" b="1" i="1" dirty="0" smtClean="0"/>
              <a:t>                21 </a:t>
            </a:r>
            <a:r>
              <a:rPr lang="ru-RU" altLang="en-US" sz="1800" b="1" i="1" dirty="0"/>
              <a:t>августа </a:t>
            </a:r>
            <a:r>
              <a:rPr lang="ru-RU" altLang="en-US" sz="1800" i="1" dirty="0"/>
              <a:t>- мониторинговая группа в сквере на Чайковского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48" descr="C:\Documents and Settings\bss\Рабочий стол\jINYXzPs_fo.jpg"/>
          <p:cNvPicPr>
            <a:picLocks noChangeAspect="1"/>
          </p:cNvPicPr>
          <p:nvPr/>
        </p:nvPicPr>
        <p:blipFill>
          <a:blip r:embed="rId3"/>
          <a:srcRect t="12518" b="-5469"/>
          <a:stretch>
            <a:fillRect/>
          </a:stretch>
        </p:blipFill>
        <p:spPr>
          <a:xfrm>
            <a:off x="838200" y="2444115"/>
            <a:ext cx="5108575" cy="362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Изображение -2147482593" descr="C:\Documents and Settings\bss\Рабочий стол\IMG_4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25" y="2440940"/>
            <a:ext cx="5128260" cy="341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30" descr="http://www.vladimir-city.ru/upload/iblock/a8e/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40" y="2443480"/>
            <a:ext cx="5144135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27" descr="http://www.vladimir-city.ru/upload/iblock/95f/IMG_989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025" y="2444115"/>
            <a:ext cx="5123815" cy="3415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1527810"/>
          </a:xfrm>
        </p:spPr>
        <p:txBody>
          <a:bodyPr/>
          <a:lstStyle/>
          <a:p>
            <a:pPr algn="l"/>
            <a:endParaRPr lang="ru-RU" altLang="en-US" sz="1800" b="1" dirty="0" smtClean="0"/>
          </a:p>
          <a:p>
            <a:pPr algn="l"/>
            <a:r>
              <a:rPr lang="ru-RU" altLang="en-US" sz="1800" b="1" dirty="0" smtClean="0"/>
              <a:t>18 </a:t>
            </a:r>
            <a:r>
              <a:rPr lang="ru-RU" altLang="en-US" sz="1800" b="1" dirty="0"/>
              <a:t>сентября </a:t>
            </a:r>
            <a:r>
              <a:rPr lang="ru-RU" altLang="en-US" sz="1800" dirty="0"/>
              <a:t>- «Час пассажира» на Владимирском ж/</a:t>
            </a:r>
            <a:r>
              <a:rPr lang="ru-RU" altLang="en-US" sz="1800" dirty="0" err="1"/>
              <a:t>д</a:t>
            </a:r>
            <a:r>
              <a:rPr lang="ru-RU" altLang="en-US" sz="1800" dirty="0"/>
              <a:t> </a:t>
            </a:r>
            <a:r>
              <a:rPr lang="ru-RU" altLang="en-US" sz="1800" dirty="0" smtClean="0"/>
              <a:t>вокзале</a:t>
            </a:r>
            <a:endParaRPr lang="ru-RU" altLang="en-US" sz="1800" dirty="0"/>
          </a:p>
          <a:p>
            <a:pPr algn="l"/>
            <a:r>
              <a:rPr lang="ru-RU" altLang="en-US" sz="1800" b="1" dirty="0"/>
              <a:t>24 сентября </a:t>
            </a:r>
            <a:r>
              <a:rPr lang="ru-RU" altLang="en-US" sz="1800" dirty="0"/>
              <a:t>- круглый стол по социальному предпринимательству</a:t>
            </a:r>
          </a:p>
        </p:txBody>
      </p:sp>
      <p:pic>
        <p:nvPicPr>
          <p:cNvPr id="5" name="Замещающее содержимое 4" descr="Рисунок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1375" y="2443480"/>
            <a:ext cx="5105400" cy="34112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9" name="Изображение 8" descr="Рисунок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2444115"/>
            <a:ext cx="5104130" cy="3410585"/>
          </a:xfrm>
          <a:prstGeom prst="rect">
            <a:avLst/>
          </a:prstGeom>
        </p:spPr>
      </p:pic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24" descr="http://www.vladimir-city.ru/upload/iblock/91e/%D0%B2%D0%BE%D0%BA%D0%B7%D0%B0%D0%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" y="2444115"/>
            <a:ext cx="5140960" cy="3410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Рисунок 20" descr="http://www.vladimir-city.ru/upload/iblock/227/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025" y="2442845"/>
            <a:ext cx="5105400" cy="3411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691515" y="4147820"/>
            <a:ext cx="51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/>
              <a:t>25 сентября </a:t>
            </a:r>
            <a:r>
              <a:rPr lang="ru-RU" altLang="en-US" dirty="0"/>
              <a:t>- обсуждение генерального плана на сессии горсовета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042660" y="1567815"/>
            <a:ext cx="503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b="1" dirty="0"/>
              <a:t>11 октября </a:t>
            </a:r>
            <a:r>
              <a:rPr lang="ru-RU" altLang="en-US" dirty="0"/>
              <a:t>- круглый </a:t>
            </a:r>
            <a:r>
              <a:rPr lang="ru-RU" altLang="en-US" dirty="0" smtClean="0"/>
              <a:t>стол по мусорной реформе</a:t>
            </a:r>
            <a:r>
              <a:rPr lang="ru-RU" altLang="en-US" dirty="0"/>
              <a:t> </a:t>
            </a:r>
            <a:r>
              <a:rPr lang="ru-RU" altLang="en-US" dirty="0" smtClean="0"/>
              <a:t>совместно </a:t>
            </a:r>
            <a:r>
              <a:rPr lang="ru-RU" altLang="en-US" dirty="0"/>
              <a:t>с советом старейшин</a:t>
            </a:r>
          </a:p>
        </p:txBody>
      </p:sp>
      <p:pic>
        <p:nvPicPr>
          <p:cNvPr id="2" name="Рисунок 17" descr="http://www.vladimir-city.ru/upload/iblock/406/%D0%93%D0%B5%D0%BD%D0%BF%D0%BB%D0%B0%D0%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591820"/>
            <a:ext cx="5125720" cy="35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16" descr="C:\Documents and Settings\bss\Рабочий стол\Дима\Палата\11.10.2019 - Совет старейшин\Круглый стол\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660" y="2582545"/>
            <a:ext cx="5034280" cy="334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691515" y="4147820"/>
            <a:ext cx="51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/>
              <a:t>22 октября </a:t>
            </a:r>
            <a:r>
              <a:rPr lang="ru-RU" altLang="en-US" dirty="0"/>
              <a:t>- визит «</a:t>
            </a:r>
            <a:r>
              <a:rPr lang="ru-RU" altLang="en-US" dirty="0" err="1"/>
              <a:t>Благосферы</a:t>
            </a:r>
            <a:r>
              <a:rPr lang="ru-RU" altLang="en-US" dirty="0"/>
              <a:t>» </a:t>
            </a:r>
            <a:r>
              <a:rPr lang="ru-RU" altLang="en-US" dirty="0" smtClean="0"/>
              <a:t>во Владимир</a:t>
            </a:r>
            <a:endParaRPr lang="ru-RU" altLang="en-US" dirty="0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048375" y="1875790"/>
            <a:ext cx="503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b="1" dirty="0"/>
              <a:t>29 октября </a:t>
            </a:r>
            <a:r>
              <a:rPr lang="ru-RU" altLang="en-US" dirty="0"/>
              <a:t>- встреча с Союзом строителей Владимирской области</a:t>
            </a:r>
          </a:p>
        </p:txBody>
      </p:sp>
      <p:pic>
        <p:nvPicPr>
          <p:cNvPr id="3" name="Рисунок 16" descr="C:\Documents and Settings\bss\Рабочий стол\Дима\Палата\11.10.2019 - Совет старейшин\Круглый стол\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60" y="2582545"/>
            <a:ext cx="5034280" cy="334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23" descr="C:\Documents and Settings\bss\Рабочий стол\RbcGrIlPz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95" y="591820"/>
            <a:ext cx="4332605" cy="3556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Рисунок 13" descr="http://www.vladimir-city.ru/upload/iblock/9cd/IMG_05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5" y="2582545"/>
            <a:ext cx="5028565" cy="334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691515" y="4147820"/>
            <a:ext cx="512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/>
              <a:t>1 ноября </a:t>
            </a:r>
            <a:r>
              <a:rPr lang="ru-RU" altLang="en-US" dirty="0"/>
              <a:t>- Форум «СООБЩЕСТВО</a:t>
            </a:r>
            <a:r>
              <a:rPr lang="ru-RU" altLang="en-US" dirty="0" smtClean="0"/>
              <a:t>» ОП РФ </a:t>
            </a:r>
            <a:endParaRPr lang="ru-RU" altLang="en-US" dirty="0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048375" y="1875790"/>
            <a:ext cx="503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b="1" dirty="0"/>
              <a:t>17 ноября</a:t>
            </a:r>
            <a:r>
              <a:rPr lang="ru-RU" altLang="en-US" dirty="0"/>
              <a:t> - урбанистическая </a:t>
            </a:r>
            <a:r>
              <a:rPr lang="ru-RU" altLang="en-US" dirty="0" smtClean="0"/>
              <a:t>лаборатория</a:t>
            </a:r>
          </a:p>
          <a:p>
            <a:pPr algn="r"/>
            <a:r>
              <a:rPr lang="ru-RU" altLang="en-US" dirty="0" smtClean="0"/>
              <a:t>по </a:t>
            </a:r>
            <a:r>
              <a:rPr lang="ru-RU" altLang="en-US" dirty="0"/>
              <a:t>транспорту</a:t>
            </a:r>
          </a:p>
        </p:txBody>
      </p:sp>
      <p:pic>
        <p:nvPicPr>
          <p:cNvPr id="3" name="Рисунок 16" descr="C:\Documents and Settings\bss\Рабочий стол\Дима\Палата\11.10.2019 - Совет старейшин\Круглый стол\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60" y="2582545"/>
            <a:ext cx="5034280" cy="334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23" descr="C:\Documents and Settings\bss\Рабочий стол\RbcGrIlPz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95" y="591820"/>
            <a:ext cx="4332605" cy="3556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Рисунок 13" descr="http://www.vladimir-city.ru/upload/iblock/9cd/IMG_05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5" y="2582545"/>
            <a:ext cx="5028565" cy="334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12" descr="C:\Documents and Settings\bss\Рабочий стол\nfTLVxH9Nw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" y="591820"/>
            <a:ext cx="4738370" cy="35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7" descr="http://www.vladimir-city.ru/upload/iblock/4c0/m8ZpdrG7qL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5" y="2582545"/>
            <a:ext cx="5027930" cy="3348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27 ноября</a:t>
            </a:r>
            <a:r>
              <a:rPr lang="ru-RU" altLang="en-US" sz="1800" i="1" dirty="0"/>
              <a:t> - общественные слушания в ГДК по проблеме «левых поворотов»</a:t>
            </a:r>
          </a:p>
          <a:p>
            <a:pPr marL="0" indent="0" algn="r">
              <a:buNone/>
            </a:pPr>
            <a:r>
              <a:rPr lang="ru-RU" altLang="en-US" sz="1800" b="1" i="1" dirty="0"/>
              <a:t>                                                                       </a:t>
            </a:r>
            <a:r>
              <a:rPr lang="ru-RU" altLang="en-US" sz="1800" b="1" i="1" dirty="0" smtClean="0"/>
              <a:t>29 </a:t>
            </a:r>
            <a:r>
              <a:rPr lang="ru-RU" altLang="en-US" sz="1800" b="1" i="1" dirty="0"/>
              <a:t>ноября </a:t>
            </a:r>
            <a:r>
              <a:rPr lang="ru-RU" altLang="en-US" sz="1800" i="1" dirty="0" smtClean="0"/>
              <a:t>– публичные слушания по бюджету</a:t>
            </a:r>
            <a:endParaRPr lang="ru-RU" altLang="en-US" sz="1800" i="1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Рисунок 52" descr="http://www.vladimir-city.ru/upload/iblock/a42/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2447925"/>
            <a:ext cx="5116195" cy="3411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4" descr="http://www.vladimir-city.ru/upload/iblock/3be/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" y="2435225"/>
            <a:ext cx="4697095" cy="342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Рисунок 1" descr="http://www.vladimir-city.ru/upload/iblock/f3c/IMG_91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025" y="2451735"/>
            <a:ext cx="5115560" cy="340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73" descr="C:\Documents and Settings\bss\Рабочий стол\Дима\Палата\04.12.2019 - Общественная палата\DSC_1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" y="3225800"/>
            <a:ext cx="3994785" cy="2662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81" descr="C:\Documents and Settings\bss\Мои документы\Загрузки\MadKk-llx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0195" y="3225800"/>
            <a:ext cx="3990975" cy="2666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Рисунок 77" descr="C:\Documents and Settings\bss\Рабочий стол\wL--s0JkQ9I.jpg"/>
          <p:cNvPicPr>
            <a:picLocks noChangeAspect="1"/>
          </p:cNvPicPr>
          <p:nvPr/>
        </p:nvPicPr>
        <p:blipFill>
          <a:blip r:embed="rId5"/>
          <a:srcRect t="49971"/>
          <a:stretch>
            <a:fillRect/>
          </a:stretch>
        </p:blipFill>
        <p:spPr>
          <a:xfrm>
            <a:off x="8091170" y="3225800"/>
            <a:ext cx="3990975" cy="2662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725593" y="2332144"/>
            <a:ext cx="278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/>
              <a:t>4 декабря </a:t>
            </a:r>
            <a:r>
              <a:rPr lang="ru-RU" altLang="en-US" dirty="0" smtClean="0"/>
              <a:t>– итоговой Совет ОП</a:t>
            </a:r>
            <a:endParaRPr lang="ru-RU" altLang="en-US" dirty="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188036" y="2323677"/>
            <a:ext cx="378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>
                <a:sym typeface="+mn-ea"/>
              </a:rPr>
              <a:t>11 декабря</a:t>
            </a:r>
            <a:r>
              <a:rPr lang="ru-RU" altLang="en-US" dirty="0">
                <a:sym typeface="+mn-ea"/>
              </a:rPr>
              <a:t> - медицинский форум</a:t>
            </a:r>
          </a:p>
          <a:p>
            <a:pPr algn="ctr"/>
            <a:r>
              <a:rPr lang="ru-RU" altLang="en-US" dirty="0">
                <a:sym typeface="+mn-ea"/>
              </a:rPr>
              <a:t>Врачебной палаты региона</a:t>
            </a:r>
            <a:endParaRPr lang="ru-RU" altLang="en-US" dirty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010101" y="2332144"/>
            <a:ext cx="3819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b="1" dirty="0">
                <a:sym typeface="+mn-ea"/>
              </a:rPr>
              <a:t>12 декабря </a:t>
            </a:r>
            <a:r>
              <a:rPr lang="ru-RU" altLang="en-US" dirty="0" smtClean="0">
                <a:sym typeface="+mn-ea"/>
              </a:rPr>
              <a:t>– наш полуфиналист </a:t>
            </a:r>
          </a:p>
          <a:p>
            <a:pPr algn="ctr"/>
            <a:r>
              <a:rPr lang="ru-RU" altLang="en-US" dirty="0" smtClean="0">
                <a:sym typeface="+mn-ea"/>
              </a:rPr>
              <a:t>конкурса</a:t>
            </a:r>
            <a:endParaRPr lang="ru-RU" altLang="en-US" dirty="0">
              <a:sym typeface="+mn-ea"/>
            </a:endParaRPr>
          </a:p>
          <a:p>
            <a:pPr algn="ctr"/>
            <a:r>
              <a:rPr lang="ru-RU" altLang="en-US" dirty="0">
                <a:sym typeface="+mn-ea"/>
              </a:rPr>
              <a:t>«Лидеры России»</a:t>
            </a:r>
            <a:endParaRPr lang="ru-RU" alt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14 декабря -</a:t>
            </a:r>
            <a:r>
              <a:rPr lang="ru-RU" altLang="en-US" sz="1800" i="1" dirty="0"/>
              <a:t> на закрытии дней армянской культуры</a:t>
            </a:r>
          </a:p>
          <a:p>
            <a:pPr marL="0" indent="0" algn="l">
              <a:buNone/>
            </a:pPr>
            <a:r>
              <a:rPr lang="ru-RU" altLang="en-US" sz="1800" b="1" i="1" dirty="0"/>
              <a:t>                                   </a:t>
            </a:r>
            <a:r>
              <a:rPr lang="ru-RU" altLang="en-US" sz="1800" b="1" i="1" dirty="0" smtClean="0"/>
              <a:t>                                                            17 </a:t>
            </a:r>
            <a:r>
              <a:rPr lang="ru-RU" altLang="en-US" sz="1800" b="1" i="1" dirty="0"/>
              <a:t>декабря </a:t>
            </a:r>
            <a:r>
              <a:rPr lang="ru-RU" altLang="en-US" sz="1800" i="1" dirty="0"/>
              <a:t>- инициатива </a:t>
            </a:r>
            <a:r>
              <a:rPr lang="ru-RU" altLang="en-US" sz="1800" i="1" dirty="0" smtClean="0"/>
              <a:t>по ТКО на </a:t>
            </a:r>
            <a:r>
              <a:rPr lang="ru-RU" altLang="en-US" sz="1800" i="1" dirty="0"/>
              <a:t>ОП </a:t>
            </a:r>
            <a:r>
              <a:rPr lang="ru-RU" altLang="en-US" sz="1800" i="1" dirty="0" smtClean="0"/>
              <a:t>ВО</a:t>
            </a:r>
            <a:endParaRPr lang="ru-RU" altLang="en-US" sz="1800" i="1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58" descr="http://www.vladimir-city.ru/upload/iblock/328/FOONv9Nk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" y="2447925"/>
            <a:ext cx="5115560" cy="3410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2" descr="http://www.vladimir-city.ru/upload/iblock/a42/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25" y="2447925"/>
            <a:ext cx="5116195" cy="3411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Изображение -2147482592" descr="http://www.vladimir-city.ru/upload/iblock/d80/DSC_22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" y="2453640"/>
            <a:ext cx="5116195" cy="340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78" descr="http://www.vladimir-city.ru/upload/iblock/3c6/%D0%A0%D0%B5%D1%84%D0%BE%D1%80%D0%BC%D0%B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025" y="2448560"/>
            <a:ext cx="5143500" cy="3410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35000" y="2493010"/>
            <a:ext cx="63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 smtClean="0"/>
              <a:t>18</a:t>
            </a:r>
            <a:r>
              <a:rPr lang="ru-RU" altLang="en-US" b="1" dirty="0" smtClean="0"/>
              <a:t> </a:t>
            </a:r>
            <a:r>
              <a:rPr lang="ru-RU" altLang="en-US" b="1" dirty="0"/>
              <a:t>декабря </a:t>
            </a:r>
            <a:r>
              <a:rPr lang="ru-RU" altLang="en-US" dirty="0" smtClean="0"/>
              <a:t>– отчётное мероприятие ВРО«Российский красный крест»</a:t>
            </a:r>
            <a:endParaRPr lang="ru-RU" altLang="en-US" dirty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7073901" y="2493010"/>
            <a:ext cx="512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b="1" dirty="0">
                <a:sym typeface="+mn-ea"/>
              </a:rPr>
              <a:t>26 декабря </a:t>
            </a:r>
            <a:r>
              <a:rPr lang="ru-RU" altLang="en-US" dirty="0" smtClean="0">
                <a:sym typeface="+mn-ea"/>
              </a:rPr>
              <a:t>– диалог </a:t>
            </a:r>
            <a:r>
              <a:rPr lang="ru-RU" altLang="en-US" dirty="0">
                <a:sym typeface="+mn-ea"/>
              </a:rPr>
              <a:t>с мусорным </a:t>
            </a:r>
            <a:r>
              <a:rPr lang="ru-RU" altLang="en-US" dirty="0" smtClean="0">
                <a:sym typeface="+mn-ea"/>
              </a:rPr>
              <a:t>оператором</a:t>
            </a:r>
          </a:p>
          <a:p>
            <a:pPr algn="ctr"/>
            <a:r>
              <a:rPr lang="ru-RU" altLang="en-US" dirty="0" smtClean="0">
                <a:sym typeface="+mn-ea"/>
              </a:rPr>
              <a:t>ООО «Биотехнологии»</a:t>
            </a:r>
            <a:endParaRPr lang="ru-RU" altLang="en-US" dirty="0">
              <a:sym typeface="+mn-ea"/>
            </a:endParaRPr>
          </a:p>
        </p:txBody>
      </p:sp>
      <p:pic>
        <p:nvPicPr>
          <p:cNvPr id="2" name="Рисунок 82" descr="http://www.vladimir-city.ru/upload/iblock/33b/IMG_%D0%A0%D0%9A%D0%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225165"/>
            <a:ext cx="6323330" cy="2663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85" descr="http://www.vladimir-city.ru/upload/iblock/1cc/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0790" y="3225165"/>
            <a:ext cx="3990975" cy="2663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96265" y="567479"/>
            <a:ext cx="11050905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Механизм гражданского участия: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оложение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 3.12.2015 № 102 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«Об Общественной палате города Владимира»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статья 2 – цели и задачи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 призвана обеспечить согласование общественно значимых интересов граждан РФ, проживающих на территории МО г.Владимир, некоммерческих организаций, органов местного самоуправления для решения наиболее важных для населения вопросов местного значения, защиты прав и свобод граждан и демократических принципов развития гражданского общества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статья 20 – поддержка гражданских инициатив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 осуществляет сбор и обработку информации об имеющих общественную значимость инициативах граждан и их объединений</a:t>
            </a:r>
            <a:endParaRPr lang="ru-RU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5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ещающее содержимое 6" descr="ONFlogo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6555" y="311785"/>
            <a:ext cx="862965" cy="862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330" y="591820"/>
            <a:ext cx="8790940" cy="5829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Субъект общественного контроля:</a:t>
            </a:r>
            <a:endParaRPr lang="ru-RU" altLang="en-US" b="1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76555" y="1938020"/>
            <a:ext cx="11731625" cy="29819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Федеральный закон от 21.07.2014 № 212-ФЗ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«Об основах общественного контроля в Российской Федерации»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статья 4 – суть ОК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статья 6 – принципы ОК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статья 9 – все субъекты ОК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татья 12 – статус ОП всех уровней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татья 16 – взаимодействие с ОГВ и МСУ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татья 27 – ответственность за нарушение законодательства</a:t>
            </a:r>
            <a:endParaRPr lang="ru-RU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7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5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/>
        </p:nvSpPr>
        <p:spPr>
          <a:xfrm>
            <a:off x="1370330" y="591820"/>
            <a:ext cx="1043051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ru-RU" altLang="en-US" sz="28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местных инициативах</a:t>
            </a:r>
            <a:endParaRPr lang="ru-RU" altLang="en-US" sz="2800" b="1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517015" y="1636395"/>
            <a:ext cx="343478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Попечительский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совет</a:t>
            </a: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Князь-Владимирского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кладбища:</a:t>
            </a:r>
            <a:endParaRPr lang="en-US" altLang="ru-RU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359333" y="1636396"/>
            <a:ext cx="261680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Установка памятника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адмиралу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М.П.Лазареву:</a:t>
            </a:r>
            <a:endParaRPr lang="ru-RU" altLang="en-US" dirty="0"/>
          </a:p>
        </p:txBody>
      </p:sp>
      <p:pic>
        <p:nvPicPr>
          <p:cNvPr id="10" name="Рисунок 3" descr="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" y="2320290"/>
            <a:ext cx="5512435" cy="3675380"/>
          </a:xfrm>
          <a:prstGeom prst="rect">
            <a:avLst/>
          </a:prstGeom>
        </p:spPr>
      </p:pic>
      <p:pic>
        <p:nvPicPr>
          <p:cNvPr id="11" name="Рисунок 4" descr="DSC_0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1075" y="2320290"/>
            <a:ext cx="5512435" cy="36753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7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5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/>
        </p:nvSpPr>
        <p:spPr>
          <a:xfrm>
            <a:off x="1370330" y="591820"/>
            <a:ext cx="1043051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sz="28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</a:t>
            </a:r>
            <a:r>
              <a:rPr lang="ru-RU" altLang="en-US" sz="28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местных инициативах</a:t>
            </a:r>
            <a:endParaRPr lang="ru-RU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sz="2800" b="1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79980" y="1729528"/>
            <a:ext cx="540366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Урбанистический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фестиваль «Владимир Будущего»:</a:t>
            </a:r>
            <a:endParaRPr lang="ru-RU" altLang="en-US" i="1" dirty="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692900" y="1712595"/>
            <a:ext cx="42481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Форум активных граждан «Сообщество»:</a:t>
            </a:r>
            <a:endParaRPr lang="ru-RU" altLang="en-US" i="1"/>
          </a:p>
        </p:txBody>
      </p:sp>
      <p:pic>
        <p:nvPicPr>
          <p:cNvPr id="10" name="Рисунок 3" descr="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" y="2320290"/>
            <a:ext cx="5512435" cy="3675380"/>
          </a:xfrm>
          <a:prstGeom prst="rect">
            <a:avLst/>
          </a:prstGeom>
        </p:spPr>
      </p:pic>
      <p:pic>
        <p:nvPicPr>
          <p:cNvPr id="11" name="Рисунок 4" descr="DSC_0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1075" y="2320290"/>
            <a:ext cx="5512435" cy="3675380"/>
          </a:xfrm>
          <a:prstGeom prst="rect">
            <a:avLst/>
          </a:prstGeom>
        </p:spPr>
      </p:pic>
      <p:pic>
        <p:nvPicPr>
          <p:cNvPr id="3" name="Рисунок 3" descr="-YQBJpStl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" y="2320290"/>
            <a:ext cx="5511800" cy="3675380"/>
          </a:xfrm>
          <a:prstGeom prst="rect">
            <a:avLst/>
          </a:prstGeom>
        </p:spPr>
      </p:pic>
      <p:pic>
        <p:nvPicPr>
          <p:cNvPr id="5" name="Рисунок 2" descr="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075" y="2320290"/>
            <a:ext cx="5511800" cy="36747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7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5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/>
        </p:nvSpPr>
        <p:spPr>
          <a:xfrm>
            <a:off x="1370330" y="591820"/>
            <a:ext cx="1043051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sz="28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совместных проектах</a:t>
            </a:r>
            <a:endParaRPr lang="ru-RU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sz="2800" b="1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Рисунок 3" descr="logoБлаго сфе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30" y="1782445"/>
            <a:ext cx="3724910" cy="372491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301191" y="2269067"/>
            <a:ext cx="6351547" cy="230832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Обмен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делегациями с 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московским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центром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социальной активности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волонтерства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БлагоСфера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3600" i="1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ещающее содержимое 6" descr="ONFlogo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6555" y="311785"/>
            <a:ext cx="862965" cy="862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330" y="591820"/>
            <a:ext cx="8790940" cy="5829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Субъект общественного контроля:</a:t>
            </a:r>
            <a:endParaRPr lang="ru-RU" altLang="en-US" b="1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76555" y="1923415"/>
            <a:ext cx="11731625" cy="30111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Областной закон от 11.04.2016 № 38-ОЗ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 регулировании отдельных вопросов организации и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осуществлении общественного контроля во Владимирской области»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Статья 2 – общественные инспекции, группы ОК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Статья 3 – общественная проверка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Статья 4 – общественная экспертиза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Статья 5 – общественное обсуждение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Статья 6 – порядок посещения организаций и учреждений</a:t>
            </a:r>
            <a:endParaRPr lang="ru-RU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1527810"/>
          </a:xfrm>
        </p:spPr>
        <p:txBody>
          <a:bodyPr/>
          <a:lstStyle/>
          <a:p>
            <a:pPr algn="l"/>
            <a:r>
              <a:rPr lang="ru-RU" altLang="en-US" sz="2000" b="1" dirty="0"/>
              <a:t>27 марта </a:t>
            </a:r>
            <a:r>
              <a:rPr lang="ru-RU" altLang="en-US" sz="2000" dirty="0"/>
              <a:t>- решение СНД г. </a:t>
            </a:r>
            <a:r>
              <a:rPr lang="ru-RU" altLang="en-US" sz="2000" dirty="0" smtClean="0"/>
              <a:t>Владимир о составе ОП </a:t>
            </a:r>
            <a:r>
              <a:rPr lang="en-US" altLang="en-US" sz="2000" dirty="0" smtClean="0"/>
              <a:t>II </a:t>
            </a:r>
            <a:r>
              <a:rPr lang="ru-RU" altLang="en-US" sz="2000" dirty="0" smtClean="0"/>
              <a:t>созыва</a:t>
            </a:r>
            <a:endParaRPr lang="ru-RU" altLang="en-US" sz="2000" dirty="0"/>
          </a:p>
          <a:p>
            <a:pPr algn="l"/>
            <a:r>
              <a:rPr lang="ru-RU" altLang="en-US" sz="2000" b="1" dirty="0"/>
              <a:t>4 апреля </a:t>
            </a:r>
            <a:r>
              <a:rPr lang="ru-RU" altLang="en-US" sz="2000" dirty="0" smtClean="0"/>
              <a:t>– первое пленарное заседание ОП</a:t>
            </a:r>
            <a:endParaRPr lang="ru-RU" altLang="en-US" sz="2000" dirty="0"/>
          </a:p>
          <a:p>
            <a:pPr algn="l"/>
            <a:r>
              <a:rPr lang="ru-RU" altLang="en-US" sz="2000" b="1" dirty="0"/>
              <a:t>5 апреля </a:t>
            </a:r>
            <a:r>
              <a:rPr lang="ru-RU" altLang="en-US" sz="2000" dirty="0"/>
              <a:t>- Совет ОП по «лыжне </a:t>
            </a:r>
            <a:r>
              <a:rPr lang="ru-RU" altLang="en-US" sz="2000" dirty="0" err="1"/>
              <a:t>Прокуророва</a:t>
            </a:r>
            <a:r>
              <a:rPr lang="ru-RU" altLang="en-US" sz="2000" dirty="0"/>
              <a:t>» и «парку Дружба»</a:t>
            </a:r>
          </a:p>
          <a:p>
            <a:pPr algn="l"/>
            <a:endParaRPr lang="ru-RU" altLang="en-US" sz="2000" dirty="0"/>
          </a:p>
        </p:txBody>
      </p:sp>
      <p:pic>
        <p:nvPicPr>
          <p:cNvPr id="5" name="Замещающее содержимое 4" descr="Рисунок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1375" y="2443480"/>
            <a:ext cx="5105400" cy="34112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9" name="Изображение 8" descr="Рисунок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2444115"/>
            <a:ext cx="5104130" cy="3410585"/>
          </a:xfrm>
          <a:prstGeom prst="rect">
            <a:avLst/>
          </a:prstGeom>
        </p:spPr>
      </p:pic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Замещающее содержимое 5" descr="Рисунок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1530" y="591820"/>
            <a:ext cx="5033645" cy="2827655"/>
          </a:xfrm>
          <a:prstGeom prst="rect">
            <a:avLst/>
          </a:prstGeom>
        </p:spPr>
      </p:pic>
      <p:pic>
        <p:nvPicPr>
          <p:cNvPr id="15" name="Замещающее содержимое 14" descr="Рисунок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11530" y="3517900"/>
            <a:ext cx="5033645" cy="2826385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6042025" y="2712720"/>
            <a:ext cx="5416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b="1" dirty="0"/>
              <a:t>5 апреля </a:t>
            </a:r>
            <a:r>
              <a:rPr lang="ru-RU" altLang="en-US" dirty="0"/>
              <a:t>- участие в обсуждении законопроекта</a:t>
            </a:r>
          </a:p>
          <a:p>
            <a:pPr algn="l"/>
            <a:r>
              <a:rPr lang="ru-RU" altLang="en-US" dirty="0"/>
              <a:t>об общественном ТВ в </a:t>
            </a:r>
            <a:r>
              <a:rPr lang="ru-RU" altLang="en-US" dirty="0" smtClean="0"/>
              <a:t>Белом доме</a:t>
            </a:r>
            <a:endParaRPr lang="ru-RU" altLang="en-US" dirty="0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042025" y="3517900"/>
            <a:ext cx="593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/>
              <a:t>8 апреля </a:t>
            </a:r>
            <a:r>
              <a:rPr lang="ru-RU" altLang="en-US" dirty="0"/>
              <a:t>- публичные слушания по поправкам в устав </a:t>
            </a:r>
            <a:r>
              <a:rPr lang="ru-RU" altLang="en-US" dirty="0" smtClean="0"/>
              <a:t>города</a:t>
            </a:r>
            <a:endParaRPr lang="ru-RU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17 апреля </a:t>
            </a:r>
            <a:r>
              <a:rPr lang="ru-RU" altLang="en-US" sz="1800" i="1" dirty="0"/>
              <a:t>- выездная экскурсия </a:t>
            </a:r>
            <a:r>
              <a:rPr lang="ru-RU" altLang="en-US" sz="1800" i="1" dirty="0" smtClean="0"/>
              <a:t>по территории рядом с парком «Дружба»</a:t>
            </a:r>
            <a:endParaRPr lang="ru-RU" altLang="en-US" sz="1800" i="1" dirty="0"/>
          </a:p>
          <a:p>
            <a:pPr marL="0" indent="0" algn="l">
              <a:buNone/>
            </a:pPr>
            <a:r>
              <a:rPr lang="ru-RU" altLang="en-US" sz="1800" b="1" i="1" dirty="0"/>
              <a:t>                                                                      </a:t>
            </a:r>
            <a:r>
              <a:rPr lang="ru-RU" altLang="en-US" sz="1800" b="1" i="1" dirty="0" smtClean="0"/>
              <a:t> 24 </a:t>
            </a:r>
            <a:r>
              <a:rPr lang="ru-RU" altLang="en-US" sz="1800" b="1" i="1" dirty="0"/>
              <a:t>апреля </a:t>
            </a:r>
            <a:r>
              <a:rPr lang="ru-RU" altLang="en-US" sz="1800" i="1" dirty="0"/>
              <a:t>- субботник на </a:t>
            </a:r>
            <a:r>
              <a:rPr lang="ru-RU" altLang="en-US" sz="1800" i="1" dirty="0" err="1" smtClean="0"/>
              <a:t>Князь-Владимирском</a:t>
            </a:r>
            <a:r>
              <a:rPr lang="ru-RU" altLang="en-US" sz="1800" i="1" dirty="0" smtClean="0"/>
              <a:t> кладбище</a:t>
            </a:r>
            <a:endParaRPr lang="ru-RU" altLang="en-US" sz="1800" i="1" dirty="0"/>
          </a:p>
          <a:p>
            <a:pPr marL="0" indent="0" algn="l">
              <a:buNone/>
            </a:pPr>
            <a:endParaRPr lang="ru-RU" altLang="en-US" sz="2000" i="1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58" descr="http://www.vladimir-city.ru/upload/iblock/328/FOONv9Nk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" y="2447925"/>
            <a:ext cx="5115560" cy="3410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2" descr="http://www.vladimir-city.ru/upload/iblock/a42/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25" y="2447925"/>
            <a:ext cx="5116195" cy="3411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3 июня</a:t>
            </a:r>
            <a:r>
              <a:rPr lang="ru-RU" altLang="en-US" sz="1800" i="1" dirty="0"/>
              <a:t> - обсуждение перехода на цифровое </a:t>
            </a:r>
            <a:r>
              <a:rPr lang="ru-RU" altLang="en-US" sz="1800" i="1" dirty="0" smtClean="0"/>
              <a:t>вещание</a:t>
            </a:r>
            <a:endParaRPr lang="ru-RU" altLang="en-US" sz="1800" i="1" dirty="0"/>
          </a:p>
          <a:p>
            <a:pPr marL="0" indent="0" algn="l">
              <a:buNone/>
            </a:pPr>
            <a:r>
              <a:rPr lang="ru-RU" altLang="en-US" sz="1800" b="1" i="1" dirty="0"/>
              <a:t>                                                     </a:t>
            </a:r>
            <a:r>
              <a:rPr lang="ru-RU" altLang="en-US" sz="1800" b="1" i="1" dirty="0" smtClean="0"/>
              <a:t>                                                     7 </a:t>
            </a:r>
            <a:r>
              <a:rPr lang="ru-RU" altLang="en-US" sz="1800" b="1" i="1" dirty="0"/>
              <a:t>июня </a:t>
            </a:r>
            <a:r>
              <a:rPr lang="ru-RU" altLang="en-US" sz="1800" i="1" dirty="0"/>
              <a:t>- Совет </a:t>
            </a:r>
            <a:r>
              <a:rPr lang="ru-RU" altLang="en-US" sz="1800" i="1" dirty="0" smtClean="0"/>
              <a:t>ОП промежуточный</a:t>
            </a:r>
            <a:endParaRPr lang="ru-RU" altLang="en-US" sz="1800" i="1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55" descr="http://www.vladimir-city.ru/upload/iblock/e64/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" y="2447925"/>
            <a:ext cx="5104765" cy="3410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49" descr="http://www.vladimir-city.ru/upload/iblock/8ad/20190607_163529_001.jpg"/>
          <p:cNvPicPr>
            <a:picLocks noChangeAspect="1"/>
          </p:cNvPicPr>
          <p:nvPr/>
        </p:nvPicPr>
        <p:blipFill>
          <a:blip r:embed="rId4"/>
          <a:srcRect t="10922"/>
          <a:stretch>
            <a:fillRect/>
          </a:stretch>
        </p:blipFill>
        <p:spPr>
          <a:xfrm>
            <a:off x="6042025" y="2440940"/>
            <a:ext cx="5116830" cy="3418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19 июня </a:t>
            </a:r>
            <a:r>
              <a:rPr lang="ru-RU" altLang="en-US" sz="1800" i="1" dirty="0"/>
              <a:t>- участие в обсуждении </a:t>
            </a:r>
            <a:r>
              <a:rPr lang="ru-RU" altLang="en-US" sz="1800" i="1" dirty="0" smtClean="0"/>
              <a:t>национальных проектов </a:t>
            </a:r>
            <a:r>
              <a:rPr lang="ru-RU" altLang="en-US" sz="1800" i="1" dirty="0"/>
              <a:t>на ОП ВО</a:t>
            </a:r>
          </a:p>
          <a:p>
            <a:pPr marL="0" indent="0" algn="l">
              <a:buNone/>
            </a:pPr>
            <a:r>
              <a:rPr lang="ru-RU" altLang="en-US" sz="1800" b="1" i="1" dirty="0"/>
              <a:t>                                                             </a:t>
            </a:r>
            <a:r>
              <a:rPr lang="ru-RU" altLang="en-US" sz="1800" b="1" i="1" dirty="0" smtClean="0"/>
              <a:t>        19 </a:t>
            </a:r>
            <a:r>
              <a:rPr lang="ru-RU" altLang="en-US" sz="1800" b="1" i="1" dirty="0"/>
              <a:t>июня </a:t>
            </a:r>
            <a:r>
              <a:rPr lang="ru-RU" altLang="en-US" sz="1800" i="1" dirty="0" smtClean="0"/>
              <a:t>– поездка </a:t>
            </a:r>
            <a:r>
              <a:rPr lang="ru-RU" altLang="en-US" sz="1800" i="1" dirty="0"/>
              <a:t>по </a:t>
            </a:r>
            <a:r>
              <a:rPr lang="ru-RU" altLang="en-US" sz="1800" i="1" dirty="0" smtClean="0"/>
              <a:t>детским оздоровительным лагерям</a:t>
            </a:r>
            <a:endParaRPr lang="ru-RU" altLang="en-US" sz="1800" i="1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48" descr="C:\Documents and Settings\bss\Рабочий стол\jINYXzPs_fo.jpg"/>
          <p:cNvPicPr>
            <a:picLocks noChangeAspect="1"/>
          </p:cNvPicPr>
          <p:nvPr/>
        </p:nvPicPr>
        <p:blipFill>
          <a:blip r:embed="rId3"/>
          <a:srcRect t="12518" b="-5469"/>
          <a:stretch>
            <a:fillRect/>
          </a:stretch>
        </p:blipFill>
        <p:spPr>
          <a:xfrm>
            <a:off x="838200" y="2444115"/>
            <a:ext cx="5108575" cy="362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Изображение -2147482593" descr="C:\Documents and Settings\bss\Рабочий стол\IMG_4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25" y="2440940"/>
            <a:ext cx="5128260" cy="3418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0235" y="1436370"/>
            <a:ext cx="10972165" cy="749935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800" b="1" i="1" dirty="0"/>
              <a:t>27 июня </a:t>
            </a:r>
            <a:r>
              <a:rPr lang="ru-RU" altLang="en-US" sz="1800" i="1" dirty="0"/>
              <a:t>- пленарное </a:t>
            </a:r>
            <a:r>
              <a:rPr lang="ru-RU" altLang="en-US" sz="1800" i="1" dirty="0" smtClean="0"/>
              <a:t>заседание ОП по результатам за 1-е полугодие</a:t>
            </a:r>
            <a:endParaRPr lang="ru-RU" altLang="en-US" sz="1800" b="1" i="1" dirty="0"/>
          </a:p>
          <a:p>
            <a:pPr marL="0" indent="0" algn="l">
              <a:buNone/>
            </a:pPr>
            <a:r>
              <a:rPr lang="ru-RU" altLang="en-US" sz="1800" b="1" i="1" dirty="0"/>
              <a:t>                  </a:t>
            </a:r>
            <a:r>
              <a:rPr lang="ru-RU" altLang="en-US" sz="1800" b="1" i="1" dirty="0" smtClean="0"/>
              <a:t>                      		    18 июля </a:t>
            </a:r>
            <a:r>
              <a:rPr lang="ru-RU" altLang="en-US" sz="1800" i="1" dirty="0"/>
              <a:t>- «Патриарший сад», патриотический круглый </a:t>
            </a:r>
            <a:r>
              <a:rPr lang="ru-RU" altLang="en-US" sz="1800" i="1" dirty="0" smtClean="0"/>
              <a:t>стол</a:t>
            </a:r>
            <a:endParaRPr lang="ru-RU" altLang="en-US" sz="1800" i="1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517900" y="6332220"/>
            <a:ext cx="449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Общественная палата города Владимир</a:t>
            </a:r>
          </a:p>
        </p:txBody>
      </p:sp>
      <p:pic>
        <p:nvPicPr>
          <p:cNvPr id="10" name="Замещающее содержимое 6" descr="ONFlogo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800" y="311785"/>
            <a:ext cx="862965" cy="86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2025" y="591820"/>
            <a:ext cx="4677410" cy="5829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Проведенные мероприятия</a:t>
            </a:r>
            <a:endParaRPr lang="ru-RU" altLang="en-US" sz="28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48" descr="C:\Documents and Settings\bss\Рабочий стол\jINYXzPs_fo.jpg"/>
          <p:cNvPicPr>
            <a:picLocks noChangeAspect="1"/>
          </p:cNvPicPr>
          <p:nvPr/>
        </p:nvPicPr>
        <p:blipFill>
          <a:blip r:embed="rId3"/>
          <a:srcRect t="12518" b="-5469"/>
          <a:stretch>
            <a:fillRect/>
          </a:stretch>
        </p:blipFill>
        <p:spPr>
          <a:xfrm>
            <a:off x="838200" y="2444115"/>
            <a:ext cx="5108575" cy="362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Изображение -2147482593" descr="C:\Documents and Settings\bss\Рабочий стол\IMG_4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25" y="2440940"/>
            <a:ext cx="5128260" cy="341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42" descr="http://www.vladimir-city.ru/upload/iblock/e19/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05" y="2444115"/>
            <a:ext cx="5119370" cy="3415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33" descr="http://www.vladimir-city.ru/upload/iblock/515/DSC_05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025" y="2444115"/>
            <a:ext cx="5130800" cy="3415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692</Words>
  <Application>WPS Presentation</Application>
  <PresentationFormat>Произвольный</PresentationFormat>
  <Paragraphs>123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Orange Waves</vt:lpstr>
      <vt:lpstr>Слайд 1</vt:lpstr>
      <vt:lpstr>Субъект общественного контроля:</vt:lpstr>
      <vt:lpstr>Субъект общественного контроля: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Проведенные мероприятия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bss</cp:lastModifiedBy>
  <cp:revision>45</cp:revision>
  <dcterms:created xsi:type="dcterms:W3CDTF">2020-03-26T02:06:00Z</dcterms:created>
  <dcterms:modified xsi:type="dcterms:W3CDTF">2020-04-07T08:24:18Z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1049-11.2.0.8341</vt:lpwstr>
  </property>
</Properties>
</file>